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88"/>
    <p:restoredTop sz="96311"/>
  </p:normalViewPr>
  <p:slideViewPr>
    <p:cSldViewPr snapToGrid="0">
      <p:cViewPr varScale="1">
        <p:scale>
          <a:sx n="88" d="100"/>
          <a:sy n="88" d="100"/>
        </p:scale>
        <p:origin x="184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3675-0078-CBBD-36E4-6025A178B9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74C9B-5A43-BA6F-1B87-19C816651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A05F1-FD20-A751-DE0E-C83A96FB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F33F8-59FF-C181-780D-FBEBF1D1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64E3D-51F4-6204-1319-8BB1AC60D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130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83336-DE23-0180-DBBB-FCB9F1EA1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0F240-DCC7-4D3A-A83C-8F248FFC60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034BA-3EA7-8A02-1977-8C64119D4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6F202-00C6-F10C-8225-2F34941B4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67655-78A1-5B8C-05A6-0BB16304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24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87238B-2B60-7941-8F4B-71BFD171EE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4E2C20-E7A7-86AC-9D75-4E1C899FD5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63462-130E-ABB1-6CD1-E86C70CF3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125EE-7AAB-A990-271B-29A1503A9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1C0A5-81C3-D59C-C4C5-343524283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262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D421C-9C12-0FD2-7B2A-D3F9254FC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E9326-AE0E-BCFE-0404-70015D0BB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17960-8DB2-3929-6EF1-F7493F730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3E636-9577-C3EA-E598-D01D66615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08566-44E6-577D-D879-44847F9FE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385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F71CA-B8D8-604F-C625-8C28AA8E6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02D96-A999-877E-27ED-5904DD27D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7823F-2DCF-BA99-F523-5421A813B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9F2A6-5EAF-35D2-D4F9-0014B8A15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7E69E-83E9-B8AE-1DDB-CA354893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650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BAC3B-7A27-6487-328E-62AC7745A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78004-A7DE-0CA0-277A-AA3FCFC02B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EDD9F4-5811-A51D-3E4F-83B3395C33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0B8197-9F87-BD03-46FD-7F8E16A75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027A7-A8F1-3FD8-5BB7-9B35DD4D5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81C37-9CAF-5F42-75C5-F119C68AE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652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0C409-1988-20DD-52A0-E77A5A4F6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30D75-90DA-A3F5-4483-385FCC99C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F14CCE-EA43-EE4F-5D86-DB5A06700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AFDE26-65BD-BCB0-AAC0-A3D5D8097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CC0D76-986C-C71F-720E-04A0D0FD1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1DDCEC-4152-47D7-2529-595DA9ABC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2F8842-FAF2-A857-0CE4-888DC733D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816CA7-3BBB-AA23-8684-B8066A8F0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951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C8086-4366-6228-895F-F313A2531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45BEC-8808-CF29-C5BE-5476E134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8CDABA-591B-35C6-97AF-C26DAAD5B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37D4A-1EA7-BEAF-CCBC-8311EC56B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04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5501F8-BD4E-2622-D6B1-AFCE0CF70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66AE13-768F-9756-E47A-DC0F07E22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CDAFA-D081-E37E-C62A-C58E4B3A4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364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8648F-8783-BD20-D709-6D3011C38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E25B4-8B38-8D1E-C726-65D6A877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5A0437-DC26-A699-BA51-861C958DF0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FB22F-8EB0-6DF2-FE39-111BA032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CE5EAD-3915-156F-91C5-E651F3084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9D9848-380B-C922-84BF-1AF26152E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9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3C448-DA90-3BE6-BE28-0EC51C4DB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6279EF-B293-4881-212F-A4922452CE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B2210D-D941-D883-2608-F5CD4989E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B4345-F552-BCFD-B262-A82598FF0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D41D6B-CB70-4CB7-6D8D-BC94AD235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80FE4C-C6D3-DEA8-0083-308595EBF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1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8F9FE8-28AB-8F04-DAEB-C4EA8655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58D5C-3D33-8A28-0540-9C7FD1778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FACCD-F49B-F585-2C49-03F9FB0D09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110D0-EFF9-FD42-AF84-5B065B744F36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48976-FC0E-B5C8-E5FA-F0B77E69F4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8483E-DC23-F429-BD92-FCFCFB19D2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97B5B-E74F-1148-829C-5E8D4241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299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3.svg"/><Relationship Id="rId7" Type="http://schemas.openxmlformats.org/officeDocument/2006/relationships/image" Target="../media/image8.png"/><Relationship Id="rId12" Type="http://schemas.openxmlformats.org/officeDocument/2006/relationships/image" Target="../media/image13.jpeg"/><Relationship Id="rId17" Type="http://schemas.openxmlformats.org/officeDocument/2006/relationships/image" Target="../media/image18.png"/><Relationship Id="rId2" Type="http://schemas.openxmlformats.org/officeDocument/2006/relationships/image" Target="../media/image2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ta Center Icon Images – Browse 94,242 Stock Photos, Vectors, and Video |  Adobe Stock">
            <a:extLst>
              <a:ext uri="{FF2B5EF4-FFF2-40B4-BE49-F238E27FC236}">
                <a16:creationId xmlns:a16="http://schemas.microsoft.com/office/drawing/2014/main" id="{2E660077-3FE4-703B-1F92-5F6878A13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950" y="-509154"/>
            <a:ext cx="62865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120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FFF6C1-4F69-E869-A1F0-C3242011A834}"/>
              </a:ext>
            </a:extLst>
          </p:cNvPr>
          <p:cNvSpPr/>
          <p:nvPr/>
        </p:nvSpPr>
        <p:spPr>
          <a:xfrm rot="16200000">
            <a:off x="5984795" y="2893092"/>
            <a:ext cx="1245202" cy="802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0EF94B3-E8E0-F011-69D0-C2DD2733E6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115" t="11453" r="29781" b="18358"/>
          <a:stretch/>
        </p:blipFill>
        <p:spPr>
          <a:xfrm>
            <a:off x="9172627" y="1239177"/>
            <a:ext cx="2258040" cy="1982907"/>
          </a:xfrm>
          <a:prstGeom prst="rect">
            <a:avLst/>
          </a:prstGeom>
        </p:spPr>
      </p:pic>
      <p:pic>
        <p:nvPicPr>
          <p:cNvPr id="3076" name="Picture 4" descr="Server Rack Icon Images – Browse 12,578 Stock Photos, Vectors, and Video |  Adobe Stock">
            <a:extLst>
              <a:ext uri="{FF2B5EF4-FFF2-40B4-BE49-F238E27FC236}">
                <a16:creationId xmlns:a16="http://schemas.microsoft.com/office/drawing/2014/main" id="{C36CA03F-6C51-66C3-C944-0C3F93D50A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40" t="7499" r="28540" b="3845"/>
          <a:stretch/>
        </p:blipFill>
        <p:spPr bwMode="auto">
          <a:xfrm>
            <a:off x="2239564" y="944942"/>
            <a:ext cx="2960234" cy="405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B3EEAB-09C3-6091-91EB-C6E64F39C783}"/>
              </a:ext>
            </a:extLst>
          </p:cNvPr>
          <p:cNvSpPr/>
          <p:nvPr/>
        </p:nvSpPr>
        <p:spPr>
          <a:xfrm rot="20037775">
            <a:off x="3914645" y="4543038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A1EC85-BFE3-C30B-00F4-1EB127E1C200}"/>
              </a:ext>
            </a:extLst>
          </p:cNvPr>
          <p:cNvSpPr/>
          <p:nvPr/>
        </p:nvSpPr>
        <p:spPr>
          <a:xfrm rot="701315">
            <a:off x="1940085" y="4681366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9758FFF-680D-9B80-3333-9A2759CBDB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6065" r="24907" b="17655"/>
          <a:stretch/>
        </p:blipFill>
        <p:spPr>
          <a:xfrm>
            <a:off x="6305265" y="1524857"/>
            <a:ext cx="1241947" cy="158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545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FFF6C1-4F69-E869-A1F0-C3242011A834}"/>
              </a:ext>
            </a:extLst>
          </p:cNvPr>
          <p:cNvSpPr/>
          <p:nvPr/>
        </p:nvSpPr>
        <p:spPr>
          <a:xfrm rot="16200000">
            <a:off x="5984795" y="2893092"/>
            <a:ext cx="1245202" cy="802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0EF94B3-E8E0-F011-69D0-C2DD2733E6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115" t="11453" r="29781" b="18358"/>
          <a:stretch/>
        </p:blipFill>
        <p:spPr>
          <a:xfrm>
            <a:off x="9511051" y="1576509"/>
            <a:ext cx="1833053" cy="160970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B3EEAB-09C3-6091-91EB-C6E64F39C783}"/>
              </a:ext>
            </a:extLst>
          </p:cNvPr>
          <p:cNvSpPr/>
          <p:nvPr/>
        </p:nvSpPr>
        <p:spPr>
          <a:xfrm rot="20037775">
            <a:off x="3914645" y="4543038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A1EC85-BFE3-C30B-00F4-1EB127E1C200}"/>
              </a:ext>
            </a:extLst>
          </p:cNvPr>
          <p:cNvSpPr/>
          <p:nvPr/>
        </p:nvSpPr>
        <p:spPr>
          <a:xfrm rot="701315">
            <a:off x="1940085" y="4681366"/>
            <a:ext cx="2529011" cy="86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9758FFF-680D-9B80-3333-9A2759CBDB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6065" r="24907" b="17655"/>
          <a:stretch/>
        </p:blipFill>
        <p:spPr>
          <a:xfrm>
            <a:off x="8060631" y="1754660"/>
            <a:ext cx="1050632" cy="1342391"/>
          </a:xfrm>
          <a:prstGeom prst="rect">
            <a:avLst/>
          </a:prstGeom>
        </p:spPr>
      </p:pic>
      <p:pic>
        <p:nvPicPr>
          <p:cNvPr id="5122" name="Picture 2" descr="Wireless-access-point Icons - Free SVG &amp; PNG Wireless-access-point Images -  Noun Project">
            <a:extLst>
              <a:ext uri="{FF2B5EF4-FFF2-40B4-BE49-F238E27FC236}">
                <a16:creationId xmlns:a16="http://schemas.microsoft.com/office/drawing/2014/main" id="{B703FE82-E91E-4120-557B-86BE24897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7728" y="1442751"/>
            <a:ext cx="899851" cy="89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Smart light - Free electronics icons">
            <a:extLst>
              <a:ext uri="{FF2B5EF4-FFF2-40B4-BE49-F238E27FC236}">
                <a16:creationId xmlns:a16="http://schemas.microsoft.com/office/drawing/2014/main" id="{484951ED-8365-86B1-CBB1-39084CAEE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4931" y="1383668"/>
            <a:ext cx="599212" cy="599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Smart-fridge Icons - Free SVG &amp; PNG Smart-fridge Images - Noun Project">
            <a:extLst>
              <a:ext uri="{FF2B5EF4-FFF2-40B4-BE49-F238E27FC236}">
                <a16:creationId xmlns:a16="http://schemas.microsoft.com/office/drawing/2014/main" id="{CC712A40-3F7A-C9C4-DDED-25E50E5CA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019" y="2158310"/>
            <a:ext cx="952690" cy="952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Video Camera Device Security Saftey - Smart Security Camera Icon, HD Png  Download - kindpng">
            <a:extLst>
              <a:ext uri="{FF2B5EF4-FFF2-40B4-BE49-F238E27FC236}">
                <a16:creationId xmlns:a16="http://schemas.microsoft.com/office/drawing/2014/main" id="{7B197392-C4DD-2A75-68A2-0C79510E1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440" y="1282754"/>
            <a:ext cx="827413" cy="787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Smart Car Icon - Free PNG &amp; SVG 1390762 - Noun Project">
            <a:extLst>
              <a:ext uri="{FF2B5EF4-FFF2-40B4-BE49-F238E27FC236}">
                <a16:creationId xmlns:a16="http://schemas.microsoft.com/office/drawing/2014/main" id="{7A951CF7-1DB9-3833-9F3A-CA95050C1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6880" y="2071417"/>
            <a:ext cx="1068696" cy="106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Tablet - Free technology icons">
            <a:extLst>
              <a:ext uri="{FF2B5EF4-FFF2-40B4-BE49-F238E27FC236}">
                <a16:creationId xmlns:a16="http://schemas.microsoft.com/office/drawing/2014/main" id="{2C9BCCF0-B773-1F54-AEF1-96B7DD5A8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2827" y="2359102"/>
            <a:ext cx="692644" cy="69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Laptop icon Images | Free Vectors, Stock Photos &amp; PSD">
            <a:extLst>
              <a:ext uri="{FF2B5EF4-FFF2-40B4-BE49-F238E27FC236}">
                <a16:creationId xmlns:a16="http://schemas.microsoft.com/office/drawing/2014/main" id="{72E19BAD-4D04-DDCA-D81B-DA71BCD29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CDCDCD"/>
              </a:clrFrom>
              <a:clrTo>
                <a:srgbClr val="CDCDC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9607" y="2180412"/>
            <a:ext cx="1199836" cy="1194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D1F239-F927-14A3-D773-09E2C0B856F0}"/>
              </a:ext>
            </a:extLst>
          </p:cNvPr>
          <p:cNvSpPr/>
          <p:nvPr/>
        </p:nvSpPr>
        <p:spPr>
          <a:xfrm>
            <a:off x="5745862" y="1215002"/>
            <a:ext cx="5614920" cy="254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Virtual Machines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194DB9-DAB6-08DB-D9D9-0E03368D6304}"/>
              </a:ext>
            </a:extLst>
          </p:cNvPr>
          <p:cNvSpPr/>
          <p:nvPr/>
        </p:nvSpPr>
        <p:spPr>
          <a:xfrm>
            <a:off x="5179150" y="902943"/>
            <a:ext cx="6181632" cy="254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Linux / Containers / Container Managers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595DFE-2055-E704-7136-74C614D88006}"/>
              </a:ext>
            </a:extLst>
          </p:cNvPr>
          <p:cNvSpPr/>
          <p:nvPr/>
        </p:nvSpPr>
        <p:spPr>
          <a:xfrm>
            <a:off x="2254980" y="902943"/>
            <a:ext cx="2867746" cy="254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“Networked” Services</a:t>
            </a:r>
          </a:p>
        </p:txBody>
      </p:sp>
      <p:pic>
        <p:nvPicPr>
          <p:cNvPr id="5136" name="Picture 16" descr="Smartphone Iphone Vector Icon - Phoenix Audio Technologies White Smart/usb  Speakerphone Transparent PNG - 600x600 - Free Download on NicePNG">
            <a:extLst>
              <a:ext uri="{FF2B5EF4-FFF2-40B4-BE49-F238E27FC236}">
                <a16:creationId xmlns:a16="http://schemas.microsoft.com/office/drawing/2014/main" id="{77230E1A-05CA-5CF5-E012-5F75D09CB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257" y="1269492"/>
            <a:ext cx="824228" cy="86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28A4F3A-A076-1C12-4A6A-C959F6EACF78}"/>
              </a:ext>
            </a:extLst>
          </p:cNvPr>
          <p:cNvSpPr txBox="1"/>
          <p:nvPr/>
        </p:nvSpPr>
        <p:spPr>
          <a:xfrm>
            <a:off x="2224322" y="3288436"/>
            <a:ext cx="1125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Edge / IoT</a:t>
            </a:r>
            <a:br>
              <a:rPr lang="en-US" dirty="0"/>
            </a:br>
            <a:r>
              <a:rPr lang="en-US" dirty="0"/>
              <a:t>Devices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A11F05-43D3-F3E9-59BF-5502BE5DB7B4}"/>
              </a:ext>
            </a:extLst>
          </p:cNvPr>
          <p:cNvSpPr txBox="1"/>
          <p:nvPr/>
        </p:nvSpPr>
        <p:spPr>
          <a:xfrm>
            <a:off x="5216897" y="3293586"/>
            <a:ext cx="10477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Compute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52EBF9-0644-4CC9-4554-9D14BFB2D137}"/>
              </a:ext>
            </a:extLst>
          </p:cNvPr>
          <p:cNvSpPr txBox="1"/>
          <p:nvPr/>
        </p:nvSpPr>
        <p:spPr>
          <a:xfrm>
            <a:off x="9532049" y="3293586"/>
            <a:ext cx="1637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Cloud Regional </a:t>
            </a:r>
            <a:br>
              <a:rPr lang="en-US" dirty="0"/>
            </a:br>
            <a:r>
              <a:rPr lang="en-US" dirty="0"/>
              <a:t>Datacenters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89C57A-E232-4139-89E0-02FDEF494ADE}"/>
              </a:ext>
            </a:extLst>
          </p:cNvPr>
          <p:cNvSpPr txBox="1"/>
          <p:nvPr/>
        </p:nvSpPr>
        <p:spPr>
          <a:xfrm>
            <a:off x="7947614" y="3270576"/>
            <a:ext cx="1285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Cloud Edge </a:t>
            </a:r>
            <a:br>
              <a:rPr lang="en-US" dirty="0"/>
            </a:br>
            <a:r>
              <a:rPr lang="en-US" dirty="0"/>
              <a:t>Locations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373F2C-305B-E2CD-026F-151C7123FEBA}"/>
              </a:ext>
            </a:extLst>
          </p:cNvPr>
          <p:cNvSpPr txBox="1"/>
          <p:nvPr/>
        </p:nvSpPr>
        <p:spPr>
          <a:xfrm>
            <a:off x="3741328" y="3308951"/>
            <a:ext cx="10477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Mobile </a:t>
            </a:r>
            <a:br>
              <a:rPr lang="en-US" dirty="0"/>
            </a:br>
            <a:r>
              <a:rPr lang="en-US" dirty="0"/>
              <a:t>Compute</a:t>
            </a:r>
          </a:p>
        </p:txBody>
      </p:sp>
      <p:pic>
        <p:nvPicPr>
          <p:cNvPr id="5140" name="Picture 20" descr="Cell Tower Icon Images – Browse 7,380 Stock Photos, Vectors, and Video |  Adobe Stock">
            <a:extLst>
              <a:ext uri="{FF2B5EF4-FFF2-40B4-BE49-F238E27FC236}">
                <a16:creationId xmlns:a16="http://schemas.microsoft.com/office/drawing/2014/main" id="{D8933B9B-2929-09AD-8CD3-6550CE007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124" y="1892676"/>
            <a:ext cx="875498" cy="1074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2" name="Picture 22" descr="Coaxial Cable Icon - Download in Line Style">
            <a:extLst>
              <a:ext uri="{FF2B5EF4-FFF2-40B4-BE49-F238E27FC236}">
                <a16:creationId xmlns:a16="http://schemas.microsoft.com/office/drawing/2014/main" id="{415162AB-81ED-3FAE-7870-8029F41C0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332" y="2454963"/>
            <a:ext cx="523393" cy="523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4" name="Picture 24" descr="High Fiber Icon Images – Browse 13,551 Stock Photos, Vectors, and Video |  Adobe Stock">
            <a:extLst>
              <a:ext uri="{FF2B5EF4-FFF2-40B4-BE49-F238E27FC236}">
                <a16:creationId xmlns:a16="http://schemas.microsoft.com/office/drawing/2014/main" id="{BC54AC1D-239F-9894-659F-60C32A977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325" y="1576509"/>
            <a:ext cx="899851" cy="89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6" name="Picture 26" descr="Ethernet Cable Connector Icon on a White Background Stock Vector -  Illustration of simple, connector: 231155217">
            <a:extLst>
              <a:ext uri="{FF2B5EF4-FFF2-40B4-BE49-F238E27FC236}">
                <a16:creationId xmlns:a16="http://schemas.microsoft.com/office/drawing/2014/main" id="{E78D8431-565E-B01D-969F-182ADBE9C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6782" y="2331300"/>
            <a:ext cx="765751" cy="765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8" name="Picture 28" descr="Server Rack Icon Stock Illustrations – 5,576 Server Rack Icon Stock  Illustrations, Vectors &amp; Clipart - Dreamstime">
            <a:extLst>
              <a:ext uri="{FF2B5EF4-FFF2-40B4-BE49-F238E27FC236}">
                <a16:creationId xmlns:a16="http://schemas.microsoft.com/office/drawing/2014/main" id="{854AF352-20AC-AF75-2192-D403E4A9E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5170" y="2152644"/>
            <a:ext cx="1148663" cy="114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86FBD09-ECA1-B36B-528B-A32A8AF0FD07}"/>
              </a:ext>
            </a:extLst>
          </p:cNvPr>
          <p:cNvSpPr txBox="1"/>
          <p:nvPr/>
        </p:nvSpPr>
        <p:spPr>
          <a:xfrm>
            <a:off x="6544040" y="3270575"/>
            <a:ext cx="1081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Last Mile</a:t>
            </a:r>
            <a:br>
              <a:rPr lang="en-US" dirty="0"/>
            </a:br>
            <a:r>
              <a:rPr lang="en-US" dirty="0"/>
              <a:t>Networks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5B58B8B-68F4-AB83-D9C4-41D0C9317114}"/>
              </a:ext>
            </a:extLst>
          </p:cNvPr>
          <p:cNvSpPr/>
          <p:nvPr/>
        </p:nvSpPr>
        <p:spPr>
          <a:xfrm>
            <a:off x="6439372" y="1576508"/>
            <a:ext cx="1354916" cy="2314039"/>
          </a:xfrm>
          <a:prstGeom prst="round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84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AWS Announces General Availability of AWS Outposts | Business Wire">
            <a:extLst>
              <a:ext uri="{FF2B5EF4-FFF2-40B4-BE49-F238E27FC236}">
                <a16:creationId xmlns:a16="http://schemas.microsoft.com/office/drawing/2014/main" id="{0A1F14AD-03E7-03D7-95AC-8D7A9E611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25" y="0"/>
            <a:ext cx="5111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5082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A39498-6D3A-9033-79AE-436ED83A24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42" b="8527"/>
          <a:stretch/>
        </p:blipFill>
        <p:spPr>
          <a:xfrm>
            <a:off x="2209800" y="2025026"/>
            <a:ext cx="7590416" cy="256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856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51B929-A502-131A-DE02-5609EFD0B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58370"/>
            <a:ext cx="3886200" cy="29341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A1DAB8-38B4-F73E-83DC-DB9E86E69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9472" y="899446"/>
            <a:ext cx="3912184" cy="293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899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C3B412B-A3E0-7B61-9E01-58AF4B5DA783}"/>
              </a:ext>
            </a:extLst>
          </p:cNvPr>
          <p:cNvSpPr/>
          <p:nvPr/>
        </p:nvSpPr>
        <p:spPr>
          <a:xfrm>
            <a:off x="1646388" y="2383678"/>
            <a:ext cx="1649895" cy="100402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Virtual Machine Hosted APIs</a:t>
            </a:r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8793FF52-59EF-00FD-FCF8-9D12B02F2DE8}"/>
              </a:ext>
            </a:extLst>
          </p:cNvPr>
          <p:cNvSpPr/>
          <p:nvPr/>
        </p:nvSpPr>
        <p:spPr>
          <a:xfrm>
            <a:off x="551104" y="3602884"/>
            <a:ext cx="2745180" cy="48468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Managed Elastic Cache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24BD41-B2D1-3A01-BC5A-175E1A82B6B0}"/>
              </a:ext>
            </a:extLst>
          </p:cNvPr>
          <p:cNvSpPr/>
          <p:nvPr/>
        </p:nvSpPr>
        <p:spPr>
          <a:xfrm>
            <a:off x="556133" y="1889862"/>
            <a:ext cx="2745179" cy="295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Layer 7 Load Balancer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47183B-0E2F-41CA-B1DB-5F85C4EF4171}"/>
              </a:ext>
            </a:extLst>
          </p:cNvPr>
          <p:cNvSpPr/>
          <p:nvPr/>
        </p:nvSpPr>
        <p:spPr>
          <a:xfrm rot="16200000">
            <a:off x="489917" y="2449895"/>
            <a:ext cx="1004027" cy="871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Auto</a:t>
            </a:r>
            <a:br>
              <a:rPr lang="en-US" dirty="0"/>
            </a:br>
            <a:r>
              <a:rPr lang="en-US" dirty="0"/>
              <a:t> Scaling Group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C154746-F1DC-3508-1034-5E3C3D8F995D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2471336" y="3387707"/>
            <a:ext cx="0" cy="215177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6C5B9E6-1147-0E6A-7A9A-DA63E4CCE31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1424415" y="2885693"/>
            <a:ext cx="221973" cy="8198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39B98F3-7605-F8B3-8DCA-7039EC1CD6E6}"/>
              </a:ext>
            </a:extLst>
          </p:cNvPr>
          <p:cNvCxnSpPr>
            <a:cxnSpLocks/>
          </p:cNvCxnSpPr>
          <p:nvPr/>
        </p:nvCxnSpPr>
        <p:spPr>
          <a:xfrm>
            <a:off x="1073232" y="2185825"/>
            <a:ext cx="0" cy="197853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CCE6899-DE06-9513-F556-9FF2AA942DE9}"/>
              </a:ext>
            </a:extLst>
          </p:cNvPr>
          <p:cNvCxnSpPr>
            <a:cxnSpLocks/>
          </p:cNvCxnSpPr>
          <p:nvPr/>
        </p:nvCxnSpPr>
        <p:spPr>
          <a:xfrm>
            <a:off x="2603858" y="2185825"/>
            <a:ext cx="0" cy="197853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BA010397-712B-A6B9-360B-B09F0434A738}"/>
              </a:ext>
            </a:extLst>
          </p:cNvPr>
          <p:cNvSpPr/>
          <p:nvPr/>
        </p:nvSpPr>
        <p:spPr>
          <a:xfrm>
            <a:off x="551103" y="1494006"/>
            <a:ext cx="2745179" cy="303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Gateway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36AA57-75F3-28F7-C5F1-1266D952DF1C}"/>
              </a:ext>
            </a:extLst>
          </p:cNvPr>
          <p:cNvSpPr/>
          <p:nvPr/>
        </p:nvSpPr>
        <p:spPr>
          <a:xfrm>
            <a:off x="551103" y="1035097"/>
            <a:ext cx="2745179" cy="375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 Firewall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E5A9DC-A982-E51F-286C-AD6DF82156F3}"/>
              </a:ext>
            </a:extLst>
          </p:cNvPr>
          <p:cNvSpPr/>
          <p:nvPr/>
        </p:nvSpPr>
        <p:spPr>
          <a:xfrm>
            <a:off x="4401906" y="1889861"/>
            <a:ext cx="3163956" cy="1497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Managed Kubernetes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5D29E1DB-602D-2AFC-0B88-BA9E895757B3}"/>
              </a:ext>
            </a:extLst>
          </p:cNvPr>
          <p:cNvSpPr/>
          <p:nvPr/>
        </p:nvSpPr>
        <p:spPr>
          <a:xfrm>
            <a:off x="4388654" y="3616135"/>
            <a:ext cx="3177208" cy="48468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Managed Elastic Cache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E367892-7C00-C4EB-9959-4ED376A8FA17}"/>
              </a:ext>
            </a:extLst>
          </p:cNvPr>
          <p:cNvCxnSpPr>
            <a:cxnSpLocks/>
            <a:stCxn id="13" idx="2"/>
            <a:endCxn id="14" idx="1"/>
          </p:cNvCxnSpPr>
          <p:nvPr/>
        </p:nvCxnSpPr>
        <p:spPr>
          <a:xfrm flipH="1">
            <a:off x="5977258" y="3387706"/>
            <a:ext cx="6626" cy="228429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61B9917-D063-2BC5-0E45-6181F4F6A3F8}"/>
              </a:ext>
            </a:extLst>
          </p:cNvPr>
          <p:cNvSpPr/>
          <p:nvPr/>
        </p:nvSpPr>
        <p:spPr>
          <a:xfrm>
            <a:off x="4401905" y="1494005"/>
            <a:ext cx="3177208" cy="2985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Gateway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43CE441-6EF4-80DE-D207-5F3A6471B593}"/>
              </a:ext>
            </a:extLst>
          </p:cNvPr>
          <p:cNvSpPr/>
          <p:nvPr/>
        </p:nvSpPr>
        <p:spPr>
          <a:xfrm>
            <a:off x="4401905" y="1035096"/>
            <a:ext cx="3177208" cy="375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 Firewall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034E49D-93C3-D07B-1243-202486D98EB3}"/>
              </a:ext>
            </a:extLst>
          </p:cNvPr>
          <p:cNvSpPr/>
          <p:nvPr/>
        </p:nvSpPr>
        <p:spPr>
          <a:xfrm>
            <a:off x="4507716" y="2277199"/>
            <a:ext cx="2952127" cy="10309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A01296-7718-207B-F7AD-390777DCBE4E}"/>
              </a:ext>
            </a:extLst>
          </p:cNvPr>
          <p:cNvSpPr/>
          <p:nvPr/>
        </p:nvSpPr>
        <p:spPr>
          <a:xfrm rot="16200000">
            <a:off x="5663166" y="1501402"/>
            <a:ext cx="616014" cy="27388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C1AE039-C884-4176-8CEB-D74ECDC43147}"/>
              </a:ext>
            </a:extLst>
          </p:cNvPr>
          <p:cNvSpPr/>
          <p:nvPr/>
        </p:nvSpPr>
        <p:spPr>
          <a:xfrm>
            <a:off x="4885566" y="2682316"/>
            <a:ext cx="2355574" cy="37697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Container Hosted 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74113CD-BB7B-2A16-1A9E-603A5E89B7A7}"/>
              </a:ext>
            </a:extLst>
          </p:cNvPr>
          <p:cNvSpPr/>
          <p:nvPr/>
        </p:nvSpPr>
        <p:spPr>
          <a:xfrm>
            <a:off x="8492535" y="1866685"/>
            <a:ext cx="3163956" cy="1497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Serverless (</a:t>
            </a:r>
            <a:r>
              <a:rPr lang="en-US" dirty="0" err="1"/>
              <a:t>eg</a:t>
            </a:r>
            <a:r>
              <a:rPr lang="en-US" dirty="0"/>
              <a:t>, Lambda)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D856E785-131A-911C-DF7A-5149EEC30551}"/>
              </a:ext>
            </a:extLst>
          </p:cNvPr>
          <p:cNvSpPr/>
          <p:nvPr/>
        </p:nvSpPr>
        <p:spPr>
          <a:xfrm>
            <a:off x="8479283" y="3592959"/>
            <a:ext cx="3177208" cy="48468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Managed Elastic Cache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CF0404-7BC4-89AA-77E2-618C2EB4EE52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 flipH="1">
            <a:off x="10067887" y="3364530"/>
            <a:ext cx="6626" cy="228429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8224E560-A9B4-4551-3B74-DBACFA228DB5}"/>
              </a:ext>
            </a:extLst>
          </p:cNvPr>
          <p:cNvSpPr/>
          <p:nvPr/>
        </p:nvSpPr>
        <p:spPr>
          <a:xfrm>
            <a:off x="8492534" y="1470829"/>
            <a:ext cx="3177208" cy="2985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Gateway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98DC44-25DA-5C06-C7BB-17A1A25793E3}"/>
              </a:ext>
            </a:extLst>
          </p:cNvPr>
          <p:cNvSpPr/>
          <p:nvPr/>
        </p:nvSpPr>
        <p:spPr>
          <a:xfrm>
            <a:off x="8492534" y="1011920"/>
            <a:ext cx="3177208" cy="375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 Firewall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7125D01-DB30-F181-3C28-E36B6E96B71F}"/>
              </a:ext>
            </a:extLst>
          </p:cNvPr>
          <p:cNvSpPr/>
          <p:nvPr/>
        </p:nvSpPr>
        <p:spPr>
          <a:xfrm>
            <a:off x="8598345" y="2254023"/>
            <a:ext cx="2952127" cy="10309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Serverless Config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C57074E-D0A4-E253-76D7-BC7058E6D9A9}"/>
              </a:ext>
            </a:extLst>
          </p:cNvPr>
          <p:cNvSpPr/>
          <p:nvPr/>
        </p:nvSpPr>
        <p:spPr>
          <a:xfrm>
            <a:off x="8648287" y="2585110"/>
            <a:ext cx="2802836" cy="55153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Serverless</a:t>
            </a:r>
            <a:br>
              <a:rPr lang="en-US" dirty="0"/>
            </a:br>
            <a:r>
              <a:rPr lang="en-US" dirty="0"/>
              <a:t>Function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F8DCE83-0A49-1812-0C6A-1684777E8671}"/>
              </a:ext>
            </a:extLst>
          </p:cNvPr>
          <p:cNvSpPr txBox="1"/>
          <p:nvPr/>
        </p:nvSpPr>
        <p:spPr>
          <a:xfrm>
            <a:off x="214722" y="4203533"/>
            <a:ext cx="36299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 Up/Down Time:  </a:t>
            </a:r>
            <a:r>
              <a:rPr lang="en-US" dirty="0">
                <a:solidFill>
                  <a:srgbClr val="0070C0"/>
                </a:solidFill>
              </a:rPr>
              <a:t>Minutes</a:t>
            </a:r>
          </a:p>
          <a:p>
            <a:r>
              <a:rPr lang="en-US" dirty="0"/>
              <a:t>Warm Up Time: </a:t>
            </a:r>
            <a:r>
              <a:rPr lang="en-US" dirty="0">
                <a:solidFill>
                  <a:srgbClr val="0070C0"/>
                </a:solidFill>
              </a:rPr>
              <a:t>0</a:t>
            </a:r>
          </a:p>
          <a:p>
            <a:r>
              <a:rPr lang="en-US" dirty="0"/>
              <a:t>Resiliency Approach: </a:t>
            </a:r>
            <a:r>
              <a:rPr lang="en-US" dirty="0">
                <a:solidFill>
                  <a:srgbClr val="0070C0"/>
                </a:solidFill>
              </a:rPr>
              <a:t>Health Checks</a:t>
            </a:r>
            <a:br>
              <a:rPr lang="en-US" dirty="0"/>
            </a:br>
            <a:r>
              <a:rPr lang="en-US" dirty="0"/>
              <a:t>Failure Detection Time: </a:t>
            </a:r>
            <a:r>
              <a:rPr lang="en-US" dirty="0">
                <a:solidFill>
                  <a:srgbClr val="0070C0"/>
                </a:solidFill>
              </a:rPr>
              <a:t>Seconds</a:t>
            </a:r>
            <a:br>
              <a:rPr lang="en-US" dirty="0"/>
            </a:br>
            <a:r>
              <a:rPr lang="en-US" dirty="0"/>
              <a:t>Cost Control: </a:t>
            </a:r>
            <a:r>
              <a:rPr lang="en-US" dirty="0">
                <a:solidFill>
                  <a:srgbClr val="0070C0"/>
                </a:solidFill>
              </a:rPr>
              <a:t>Predictable</a:t>
            </a:r>
          </a:p>
          <a:p>
            <a:r>
              <a:rPr lang="en-US" dirty="0"/>
              <a:t>Cost to Run: </a:t>
            </a:r>
            <a:r>
              <a:rPr lang="en-US" dirty="0">
                <a:solidFill>
                  <a:srgbClr val="0070C0"/>
                </a:solidFill>
              </a:rPr>
              <a:t>$$$$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/>
              <a:t>Engineering Effort:   </a:t>
            </a:r>
            <a:r>
              <a:rPr lang="en-US" dirty="0">
                <a:solidFill>
                  <a:srgbClr val="0070C0"/>
                </a:solidFill>
              </a:rPr>
              <a:t>Significant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2092B05-268B-A872-464B-228882823277}"/>
              </a:ext>
            </a:extLst>
          </p:cNvPr>
          <p:cNvSpPr txBox="1"/>
          <p:nvPr/>
        </p:nvSpPr>
        <p:spPr>
          <a:xfrm>
            <a:off x="4240697" y="4260634"/>
            <a:ext cx="3770162" cy="203132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/>
              <a:t>Scale Up/Down Time:  </a:t>
            </a:r>
            <a:r>
              <a:rPr lang="en-US" dirty="0">
                <a:solidFill>
                  <a:srgbClr val="0070C0"/>
                </a:solidFill>
              </a:rPr>
              <a:t>Seconds (2-3)</a:t>
            </a:r>
          </a:p>
          <a:p>
            <a:r>
              <a:rPr lang="en-US" dirty="0"/>
              <a:t>Warm Up Time: </a:t>
            </a:r>
            <a:r>
              <a:rPr lang="en-US" dirty="0">
                <a:solidFill>
                  <a:srgbClr val="0070C0"/>
                </a:solidFill>
              </a:rPr>
              <a:t>0</a:t>
            </a:r>
          </a:p>
          <a:p>
            <a:r>
              <a:rPr lang="en-US" dirty="0"/>
              <a:t>Resiliency Approach: </a:t>
            </a:r>
            <a:r>
              <a:rPr lang="en-US" dirty="0">
                <a:solidFill>
                  <a:srgbClr val="0070C0"/>
                </a:solidFill>
              </a:rPr>
              <a:t>Kubernetes</a:t>
            </a:r>
            <a:br>
              <a:rPr lang="en-US" dirty="0"/>
            </a:br>
            <a:r>
              <a:rPr lang="en-US" dirty="0"/>
              <a:t>Failure Detection Time: </a:t>
            </a:r>
            <a:r>
              <a:rPr lang="en-US" dirty="0">
                <a:solidFill>
                  <a:srgbClr val="0070C0"/>
                </a:solidFill>
              </a:rPr>
              <a:t>Milliseconds</a:t>
            </a:r>
            <a:br>
              <a:rPr lang="en-US" dirty="0"/>
            </a:br>
            <a:r>
              <a:rPr lang="en-US" dirty="0"/>
              <a:t>Cost Control: </a:t>
            </a:r>
            <a:r>
              <a:rPr lang="en-US" dirty="0">
                <a:solidFill>
                  <a:srgbClr val="0070C0"/>
                </a:solidFill>
              </a:rPr>
              <a:t>Predictable &amp; Controllable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/>
              <a:t>Cost to Run: </a:t>
            </a:r>
            <a:r>
              <a:rPr lang="en-US" dirty="0">
                <a:solidFill>
                  <a:srgbClr val="0070C0"/>
                </a:solidFill>
              </a:rPr>
              <a:t>$$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/>
              <a:t>Engineering Effort:   </a:t>
            </a:r>
            <a:r>
              <a:rPr lang="en-US" dirty="0">
                <a:solidFill>
                  <a:srgbClr val="0070C0"/>
                </a:solidFill>
              </a:rPr>
              <a:t>Moderate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B55053B-FFA9-2C73-653E-8CB0A655BE78}"/>
              </a:ext>
            </a:extLst>
          </p:cNvPr>
          <p:cNvSpPr txBox="1"/>
          <p:nvPr/>
        </p:nvSpPr>
        <p:spPr>
          <a:xfrm>
            <a:off x="8322365" y="4260635"/>
            <a:ext cx="3869635" cy="203132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/>
              <a:t>Scale Up/Down Time:  </a:t>
            </a:r>
            <a:r>
              <a:rPr lang="en-US" dirty="0">
                <a:solidFill>
                  <a:srgbClr val="0070C0"/>
                </a:solidFill>
              </a:rPr>
              <a:t>Low Milliseconds</a:t>
            </a:r>
          </a:p>
          <a:p>
            <a:r>
              <a:rPr lang="en-US" dirty="0"/>
              <a:t>Warm Up Time: </a:t>
            </a:r>
            <a:r>
              <a:rPr lang="en-US" dirty="0">
                <a:solidFill>
                  <a:srgbClr val="0070C0"/>
                </a:solidFill>
              </a:rPr>
              <a:t>varies, generally </a:t>
            </a:r>
            <a:r>
              <a:rPr lang="en-US" dirty="0" err="1">
                <a:solidFill>
                  <a:srgbClr val="0070C0"/>
                </a:solidFill>
              </a:rPr>
              <a:t>ms.</a:t>
            </a:r>
            <a:r>
              <a:rPr lang="en-US" dirty="0">
                <a:solidFill>
                  <a:srgbClr val="0070C0"/>
                </a:solidFill>
              </a:rPr>
              <a:t> </a:t>
            </a:r>
          </a:p>
          <a:p>
            <a:r>
              <a:rPr lang="en-US" dirty="0"/>
              <a:t>Resiliency Approach: </a:t>
            </a:r>
            <a:r>
              <a:rPr lang="en-US" dirty="0">
                <a:solidFill>
                  <a:srgbClr val="0070C0"/>
                </a:solidFill>
              </a:rPr>
              <a:t>Serverless</a:t>
            </a:r>
            <a:br>
              <a:rPr lang="en-US" dirty="0"/>
            </a:br>
            <a:r>
              <a:rPr lang="en-US" dirty="0"/>
              <a:t>Failure Detection Time: </a:t>
            </a:r>
            <a:r>
              <a:rPr lang="en-US" dirty="0">
                <a:solidFill>
                  <a:srgbClr val="0070C0"/>
                </a:solidFill>
              </a:rPr>
              <a:t>N/A, basically 0</a:t>
            </a:r>
            <a:br>
              <a:rPr lang="en-US" dirty="0"/>
            </a:br>
            <a:r>
              <a:rPr lang="en-US" dirty="0"/>
              <a:t>Cost Control: </a:t>
            </a:r>
            <a:r>
              <a:rPr lang="en-US" dirty="0">
                <a:solidFill>
                  <a:srgbClr val="0070C0"/>
                </a:solidFill>
              </a:rPr>
              <a:t>Some effort to control</a:t>
            </a:r>
          </a:p>
          <a:p>
            <a:r>
              <a:rPr lang="en-US" dirty="0"/>
              <a:t>Cost to Run: </a:t>
            </a:r>
            <a:r>
              <a:rPr lang="en-US" dirty="0">
                <a:solidFill>
                  <a:srgbClr val="0070C0"/>
                </a:solidFill>
              </a:rPr>
              <a:t>$ - $$$$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/>
              <a:t>Engineering Effort:   </a:t>
            </a:r>
            <a:r>
              <a:rPr lang="en-US" dirty="0">
                <a:solidFill>
                  <a:srgbClr val="0070C0"/>
                </a:solidFill>
              </a:rPr>
              <a:t>Trivial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422E14C-CC69-3B48-1645-C5290555E324}"/>
              </a:ext>
            </a:extLst>
          </p:cNvPr>
          <p:cNvCxnSpPr>
            <a:cxnSpLocks/>
          </p:cNvCxnSpPr>
          <p:nvPr/>
        </p:nvCxnSpPr>
        <p:spPr>
          <a:xfrm>
            <a:off x="3844693" y="1011920"/>
            <a:ext cx="0" cy="5222938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D674C33-C8F1-7B7B-8AB8-668203905EAB}"/>
              </a:ext>
            </a:extLst>
          </p:cNvPr>
          <p:cNvCxnSpPr>
            <a:cxnSpLocks/>
          </p:cNvCxnSpPr>
          <p:nvPr/>
        </p:nvCxnSpPr>
        <p:spPr>
          <a:xfrm>
            <a:off x="8103624" y="1011920"/>
            <a:ext cx="0" cy="5280039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5071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8564</TotalTime>
  <Words>224</Words>
  <Application>Microsoft Macintosh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Mitchell,Brian</dc:creator>
  <cp:lastModifiedBy>Mitchell,Brian</cp:lastModifiedBy>
  <cp:revision>6</cp:revision>
  <dcterms:created xsi:type="dcterms:W3CDTF">2022-12-24T17:09:48Z</dcterms:created>
  <dcterms:modified xsi:type="dcterms:W3CDTF">2023-01-07T14:17:51Z</dcterms:modified>
</cp:coreProperties>
</file>

<file path=docProps/thumbnail.jpeg>
</file>